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5" r:id="rId4"/>
    <p:sldId id="258" r:id="rId5"/>
    <p:sldId id="259" r:id="rId6"/>
    <p:sldId id="263" r:id="rId7"/>
    <p:sldId id="262" r:id="rId8"/>
    <p:sldId id="264" r:id="rId9"/>
    <p:sldId id="260" r:id="rId10"/>
    <p:sldId id="266" r:id="rId11"/>
    <p:sldId id="268" r:id="rId12"/>
    <p:sldId id="267" r:id="rId13"/>
    <p:sldId id="271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3" autoAdjust="0"/>
    <p:restoredTop sz="90929"/>
  </p:normalViewPr>
  <p:slideViewPr>
    <p:cSldViewPr>
      <p:cViewPr varScale="1">
        <p:scale>
          <a:sx n="92" d="100"/>
          <a:sy n="92" d="100"/>
        </p:scale>
        <p:origin x="12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765BF2-4DCB-44F4-807A-2A53F0AA92B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963BD-1F18-40E6-85DD-BE8D89F752F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96D60-5048-4310-AA58-76B8B8B6DD9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040FB-5AC4-4E36-8E2D-99724EF6B58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87ABA-0892-4A6D-810D-84E4648B91E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069E7-5F6C-4611-B1B2-D6BA605B072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7CDE3-8AC2-4CE2-BE32-6837B1A44CE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48D16-6616-4AC3-854B-365FE8FC52A3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BF5F4-EE39-489D-8C9B-598A54ADD88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DAD10-0836-48A5-8705-F0E4DBF813B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9E012-C17F-4EC0-A931-74DDAFBAA57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8F9F6-D21C-406B-9F33-02C87CBAF44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/>
              <a:t>绿色圃中小学教育网http://www.lspjy.com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C02BC0-53B0-4107-AAD7-CA27BDB3367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WPSOffice%20Documents\&#33258;&#21046;\&#22402;&#20307;.avi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WPSOffice%20Documents\&#33258;&#21046;\&#30002;&#29366;&#33146;.avi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WPSOffice%20Documents\&#33258;&#21046;\&#33008;&#23707;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600200" y="609600"/>
            <a:ext cx="6211888" cy="3106738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zh-CN" alt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宋体"/>
                <a:ea typeface="宋体"/>
              </a:rPr>
              <a:t>激素调节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685800" y="2438400"/>
            <a:ext cx="1295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胰腺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828800" y="2362200"/>
            <a:ext cx="1143000" cy="838200"/>
            <a:chOff x="1584" y="528"/>
            <a:chExt cx="480" cy="528"/>
          </a:xfrm>
        </p:grpSpPr>
        <p:sp>
          <p:nvSpPr>
            <p:cNvPr id="11281" name="Line 22"/>
            <p:cNvSpPr>
              <a:spLocks noChangeShapeType="1"/>
            </p:cNvSpPr>
            <p:nvPr/>
          </p:nvSpPr>
          <p:spPr bwMode="auto">
            <a:xfrm>
              <a:off x="1776" y="5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2" name="Line 23"/>
            <p:cNvSpPr>
              <a:spLocks noChangeShapeType="1"/>
            </p:cNvSpPr>
            <p:nvPr/>
          </p:nvSpPr>
          <p:spPr bwMode="auto">
            <a:xfrm>
              <a:off x="1776" y="52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3" name="Line 24"/>
            <p:cNvSpPr>
              <a:spLocks noChangeShapeType="1"/>
            </p:cNvSpPr>
            <p:nvPr/>
          </p:nvSpPr>
          <p:spPr bwMode="auto">
            <a:xfrm>
              <a:off x="1776" y="105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4" name="Line 25"/>
            <p:cNvSpPr>
              <a:spLocks noChangeShapeType="1"/>
            </p:cNvSpPr>
            <p:nvPr/>
          </p:nvSpPr>
          <p:spPr bwMode="auto">
            <a:xfrm>
              <a:off x="1584" y="81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3124200" y="2133600"/>
            <a:ext cx="19050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外分泌部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2895600" y="2895600"/>
            <a:ext cx="19050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内分泌部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4876800" y="2362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4648200" y="3200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5486400" y="2133600"/>
            <a:ext cx="19050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分泌胰液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5105400" y="2895600"/>
            <a:ext cx="19050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分泌胰岛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990600" y="5334000"/>
            <a:ext cx="5943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胰腺既是</a:t>
            </a:r>
            <a:r>
              <a:rPr lang="zh-CN" altLang="en-US" sz="3200" b="1">
                <a:solidFill>
                  <a:srgbClr val="FF3399"/>
                </a:solidFill>
                <a:ea typeface="楷体_GB2312" pitchFamily="49" charset="-122"/>
              </a:rPr>
              <a:t>外</a:t>
            </a:r>
            <a:r>
              <a:rPr lang="zh-CN" altLang="en-US" sz="3200" b="1">
                <a:ea typeface="楷体_GB2312" pitchFamily="49" charset="-122"/>
              </a:rPr>
              <a:t>分泌腺又是</a:t>
            </a:r>
            <a:r>
              <a:rPr lang="zh-CN" altLang="en-US" sz="3200" b="1">
                <a:solidFill>
                  <a:srgbClr val="FF3399"/>
                </a:solidFill>
                <a:ea typeface="楷体_GB2312" pitchFamily="49" charset="-122"/>
              </a:rPr>
              <a:t>内</a:t>
            </a:r>
            <a:r>
              <a:rPr lang="zh-CN" altLang="en-US" sz="3200" b="1">
                <a:ea typeface="楷体_GB2312" pitchFamily="49" charset="-122"/>
              </a:rPr>
              <a:t>分泌腺</a:t>
            </a:r>
          </a:p>
        </p:txBody>
      </p:sp>
      <p:sp>
        <p:nvSpPr>
          <p:cNvPr id="12326" name="Line 38"/>
          <p:cNvSpPr>
            <a:spLocks noChangeShapeType="1"/>
          </p:cNvSpPr>
          <p:nvPr/>
        </p:nvSpPr>
        <p:spPr bwMode="auto">
          <a:xfrm>
            <a:off x="54102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4267200" y="4038600"/>
            <a:ext cx="1752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分泌不足</a:t>
            </a:r>
          </a:p>
        </p:txBody>
      </p:sp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6019800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6629400" y="4114800"/>
            <a:ext cx="1752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糖尿病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7" grpId="0" autoUpdateAnimBg="0"/>
      <p:bldP spid="12314" grpId="0" autoUpdateAnimBg="0"/>
      <p:bldP spid="12315" grpId="0" autoUpdateAnimBg="0"/>
      <p:bldP spid="12316" grpId="0" animBg="1"/>
      <p:bldP spid="12317" grpId="0" animBg="1"/>
      <p:bldP spid="12318" grpId="0" autoUpdateAnimBg="0"/>
      <p:bldP spid="12319" grpId="0" autoUpdateAnimBg="0"/>
      <p:bldP spid="12320" grpId="0" autoUpdateAnimBg="0"/>
      <p:bldP spid="12326" grpId="0" animBg="1"/>
      <p:bldP spid="12327" grpId="0" autoUpdateAnimBg="0"/>
      <p:bldP spid="12328" grpId="0" animBg="1"/>
      <p:bldP spid="1232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25146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体液调节</a:t>
            </a: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3200400" y="213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191000" y="1752600"/>
            <a:ext cx="3962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通过体液的运输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62000" y="3581400"/>
            <a:ext cx="25146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神经调节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3124200" y="4038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114800" y="3657600"/>
            <a:ext cx="4724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ea typeface="楷体_GB2312" pitchFamily="49" charset="-122"/>
              </a:rPr>
              <a:t>以神经冲动的形成传导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nimBg="1"/>
      <p:bldP spid="14340" grpId="0" autoUpdateAnimBg="0"/>
      <p:bldP spid="14341" grpId="0" autoUpdateAnimBg="0"/>
      <p:bldP spid="14342" grpId="0" animBg="1"/>
      <p:bldP spid="1434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581400" y="381000"/>
            <a:ext cx="1295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小结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7696200" cy="41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1</a:t>
            </a:r>
            <a:r>
              <a:rPr lang="zh-CN" altLang="en-US" sz="3200" b="1">
                <a:ea typeface="楷体_GB2312" pitchFamily="49" charset="-122"/>
              </a:rPr>
              <a:t>、内外分泌腺的区别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2</a:t>
            </a:r>
            <a:r>
              <a:rPr lang="zh-CN" altLang="en-US" sz="3200" b="1">
                <a:ea typeface="楷体_GB2312" pitchFamily="49" charset="-122"/>
              </a:rPr>
              <a:t>、人体内主要的内分泌腺及分泌的激素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3</a:t>
            </a:r>
            <a:r>
              <a:rPr lang="zh-CN" altLang="en-US" sz="3200" b="1">
                <a:ea typeface="楷体_GB2312" pitchFamily="49" charset="-122"/>
              </a:rPr>
              <a:t>、垂体的作用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4</a:t>
            </a:r>
            <a:r>
              <a:rPr lang="zh-CN" altLang="en-US" sz="3200" b="1">
                <a:ea typeface="楷体_GB2312" pitchFamily="49" charset="-122"/>
              </a:rPr>
              <a:t>、甲状腺的作用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5</a:t>
            </a:r>
            <a:r>
              <a:rPr lang="zh-CN" altLang="en-US" sz="3200" b="1">
                <a:ea typeface="楷体_GB2312" pitchFamily="49" charset="-122"/>
              </a:rPr>
              <a:t>、胰岛的作用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6</a:t>
            </a:r>
            <a:r>
              <a:rPr lang="zh-CN" altLang="en-US" sz="3200" b="1">
                <a:ea typeface="楷体_GB2312" pitchFamily="49" charset="-122"/>
              </a:rPr>
              <a:t>、体液调节的概念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8839200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8</a:t>
            </a:r>
            <a:r>
              <a:rPr lang="zh-CN" altLang="en-US" sz="3200" b="1">
                <a:ea typeface="楷体_GB2312" pitchFamily="49" charset="-122"/>
              </a:rPr>
              <a:t>、有些地区的土壤和食物中缺碘，解放前，生活在这些地方的人易患　　　　（　　）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A</a:t>
            </a:r>
            <a:r>
              <a:rPr lang="zh-CN" altLang="en-US" sz="3200" b="1">
                <a:ea typeface="楷体_GB2312" pitchFamily="49" charset="-122"/>
              </a:rPr>
              <a:t>、地方性甲状腺肿　　</a:t>
            </a:r>
            <a:r>
              <a:rPr lang="en-US" altLang="zh-CN" sz="3200" b="1">
                <a:ea typeface="楷体_GB2312" pitchFamily="49" charset="-122"/>
              </a:rPr>
              <a:t>B</a:t>
            </a:r>
            <a:r>
              <a:rPr lang="zh-CN" altLang="en-US" sz="3200" b="1">
                <a:ea typeface="楷体_GB2312" pitchFamily="49" charset="-122"/>
              </a:rPr>
              <a:t>、甲状腺功能不足</a:t>
            </a:r>
            <a:br>
              <a:rPr lang="zh-CN" altLang="en-US" sz="3200" b="1">
                <a:ea typeface="楷体_GB2312" pitchFamily="49" charset="-122"/>
              </a:rPr>
            </a:br>
            <a:r>
              <a:rPr lang="en-US" altLang="zh-CN" sz="3200" b="1">
                <a:ea typeface="楷体_GB2312" pitchFamily="49" charset="-122"/>
              </a:rPr>
              <a:t>C</a:t>
            </a:r>
            <a:r>
              <a:rPr lang="zh-CN" altLang="en-US" sz="3200" b="1">
                <a:ea typeface="楷体_GB2312" pitchFamily="49" charset="-122"/>
              </a:rPr>
              <a:t>、甲状腺功能亢进　　</a:t>
            </a:r>
            <a:r>
              <a:rPr lang="en-US" altLang="zh-CN" sz="3200" b="1">
                <a:ea typeface="楷体_GB2312" pitchFamily="49" charset="-122"/>
              </a:rPr>
              <a:t>D</a:t>
            </a:r>
            <a:r>
              <a:rPr lang="zh-CN" altLang="en-US" sz="3200" b="1">
                <a:ea typeface="楷体_GB2312" pitchFamily="49" charset="-122"/>
              </a:rPr>
              <a:t>、侏儒症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9</a:t>
            </a:r>
            <a:r>
              <a:rPr lang="zh-CN" altLang="en-US" sz="3200" b="1">
                <a:ea typeface="楷体_GB2312" pitchFamily="49" charset="-122"/>
              </a:rPr>
              <a:t>、将含有某种激素的制剂饲喂蝌蚪，结果蝌蚪很快发育成小青蛙，这是由于这种制剂中含有（　）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A</a:t>
            </a:r>
            <a:r>
              <a:rPr lang="zh-CN" altLang="en-US" sz="3200" b="1">
                <a:ea typeface="楷体_GB2312" pitchFamily="49" charset="-122"/>
              </a:rPr>
              <a:t>、甲状腺激素　　　　</a:t>
            </a:r>
            <a:r>
              <a:rPr lang="en-US" altLang="zh-CN" sz="3200" b="1">
                <a:ea typeface="楷体_GB2312" pitchFamily="49" charset="-122"/>
              </a:rPr>
              <a:t>B</a:t>
            </a:r>
            <a:r>
              <a:rPr lang="zh-CN" altLang="en-US" sz="3200" b="1">
                <a:ea typeface="楷体_GB2312" pitchFamily="49" charset="-122"/>
              </a:rPr>
              <a:t>、生长激素</a:t>
            </a:r>
            <a:br>
              <a:rPr lang="zh-CN" altLang="en-US" sz="3200" b="1">
                <a:ea typeface="楷体_GB2312" pitchFamily="49" charset="-122"/>
              </a:rPr>
            </a:br>
            <a:r>
              <a:rPr lang="en-US" altLang="zh-CN" sz="3200" b="1">
                <a:ea typeface="楷体_GB2312" pitchFamily="49" charset="-122"/>
              </a:rPr>
              <a:t>C</a:t>
            </a:r>
            <a:r>
              <a:rPr lang="zh-CN" altLang="en-US" sz="3200" b="1">
                <a:ea typeface="楷体_GB2312" pitchFamily="49" charset="-122"/>
              </a:rPr>
              <a:t>、性激素　　　　　　</a:t>
            </a:r>
            <a:r>
              <a:rPr lang="en-US" altLang="zh-CN" sz="3200" b="1">
                <a:ea typeface="楷体_GB2312" pitchFamily="49" charset="-122"/>
              </a:rPr>
              <a:t>D</a:t>
            </a:r>
            <a:r>
              <a:rPr lang="zh-CN" altLang="en-US" sz="3200" b="1">
                <a:ea typeface="楷体_GB2312" pitchFamily="49" charset="-122"/>
              </a:rPr>
              <a:t>、胰岛素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248400" y="1219200"/>
            <a:ext cx="685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99"/>
                </a:solidFill>
                <a:ea typeface="楷体_GB2312" pitchFamily="49" charset="-122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532440" y="3645024"/>
            <a:ext cx="5048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3399"/>
                </a:solidFill>
                <a:ea typeface="楷体_GB2312" pitchFamily="49" charset="-122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33400" y="152400"/>
            <a:ext cx="8001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思考：内外分泌腺有什么不同？</a:t>
            </a:r>
          </a:p>
        </p:txBody>
      </p:sp>
      <p:pic>
        <p:nvPicPr>
          <p:cNvPr id="3075" name="Picture 3" descr="D:\Program Files\Founder Author Tool 31\Projects\生理\激素\Image\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908050"/>
            <a:ext cx="5791200" cy="3276600"/>
          </a:xfrm>
          <a:prstGeom prst="rect">
            <a:avLst/>
          </a:prstGeom>
          <a:noFill/>
          <a:ln w="38100" cap="rnd">
            <a:solidFill>
              <a:srgbClr val="FF00FF"/>
            </a:solidFill>
            <a:prstDash val="sysDot"/>
            <a:miter lim="800000"/>
            <a:headEnd/>
            <a:tailEnd/>
          </a:ln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04800" y="4292600"/>
            <a:ext cx="88392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accent2"/>
                </a:solidFill>
                <a:ea typeface="楷体_GB2312" pitchFamily="49" charset="-122"/>
              </a:rPr>
              <a:t>外分泌腺</a:t>
            </a:r>
            <a:r>
              <a:rPr lang="zh-CN" altLang="en-US" sz="2800" b="1">
                <a:ea typeface="楷体_GB2312" pitchFamily="49" charset="-122"/>
              </a:rPr>
              <a:t>：腺体内有导管，分泌物通过导管排出，如唾　　　　　液腺、汗腺、皮脂腺。</a:t>
            </a:r>
            <a:br>
              <a:rPr lang="zh-CN" altLang="en-US" sz="2800" b="1">
                <a:ea typeface="楷体_GB2312" pitchFamily="49" charset="-122"/>
              </a:rPr>
            </a:br>
            <a:r>
              <a:rPr lang="zh-CN" altLang="en-US" sz="2800" b="1">
                <a:solidFill>
                  <a:schemeClr val="accent2"/>
                </a:solidFill>
                <a:ea typeface="楷体_GB2312" pitchFamily="49" charset="-122"/>
              </a:rPr>
              <a:t>内分泌腺</a:t>
            </a:r>
            <a:r>
              <a:rPr lang="zh-CN" altLang="en-US" sz="2800" b="1">
                <a:ea typeface="楷体_GB2312" pitchFamily="49" charset="-122"/>
              </a:rPr>
              <a:t>：腺体内没有导管，分泌物直接进入体内的毛　　　　　细血管，随着血液循环运输到全身，如垂体、　　　　　甲状腺、胸腺、胰岛等。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Program Files\Founder Author Tool 31\Projects\生理\激素\Image\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457200"/>
            <a:ext cx="3941763" cy="5638800"/>
          </a:xfrm>
          <a:prstGeom prst="rect">
            <a:avLst/>
          </a:prstGeom>
          <a:noFill/>
          <a:ln w="38100" cap="rnd">
            <a:solidFill>
              <a:srgbClr val="FF00FF"/>
            </a:solidFill>
            <a:prstDash val="sysDot"/>
            <a:miter lim="800000"/>
            <a:headEnd/>
            <a:tailEnd/>
          </a:ln>
        </p:spPr>
      </p:pic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886200" y="14478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705600" y="11430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垂体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038600" y="22098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114800" y="27432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3733800" y="3581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962400" y="3962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886200" y="52578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3124200" y="5257800"/>
            <a:ext cx="35052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781800" y="19050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甲状腺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858000" y="25908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胸腺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705600" y="32004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肾上腺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6781800" y="38100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胰岛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6705600" y="50292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性腺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68" grpId="0" autoUpdateAnimBg="0"/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utoUpdateAnimBg="0"/>
      <p:bldP spid="11276" grpId="0" autoUpdateAnimBg="0"/>
      <p:bldP spid="11277" grpId="0" autoUpdateAnimBg="0"/>
      <p:bldP spid="11278" grpId="0" autoUpdateAnimBg="0"/>
      <p:bldP spid="1127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33400" y="152400"/>
            <a:ext cx="1676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思考：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996950"/>
            <a:ext cx="83820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ea typeface="楷体_GB2312" pitchFamily="49" charset="-122"/>
              </a:rPr>
              <a:t>1</a:t>
            </a:r>
            <a:r>
              <a:rPr lang="zh-CN" altLang="en-US" sz="2800" b="1">
                <a:ea typeface="楷体_GB2312" pitchFamily="49" charset="-122"/>
              </a:rPr>
              <a:t>、垂体位于人体什么位置？对人体有何作用？</a:t>
            </a:r>
            <a:br>
              <a:rPr lang="zh-CN" altLang="en-US" sz="2800" b="1">
                <a:ea typeface="楷体_GB2312" pitchFamily="49" charset="-122"/>
              </a:rPr>
            </a:br>
            <a:r>
              <a:rPr lang="en-US" altLang="zh-CN" sz="2800" b="1">
                <a:ea typeface="楷体_GB2312" pitchFamily="49" charset="-122"/>
              </a:rPr>
              <a:t>2</a:t>
            </a:r>
            <a:r>
              <a:rPr lang="zh-CN" altLang="en-US" sz="2800" b="1">
                <a:ea typeface="楷体_GB2312" pitchFamily="49" charset="-122"/>
              </a:rPr>
              <a:t>、垂体分泌的激素是什么？甲状腺分泌的激素是什　么？胰岛分泌的激素是什么？它们各有什么作用？</a:t>
            </a:r>
            <a:br>
              <a:rPr lang="zh-CN" altLang="en-US" sz="2800" b="1">
                <a:ea typeface="楷体_GB2312" pitchFamily="49" charset="-122"/>
              </a:rPr>
            </a:br>
            <a:r>
              <a:rPr lang="en-US" altLang="zh-CN" sz="2800" b="1">
                <a:ea typeface="楷体_GB2312" pitchFamily="49" charset="-122"/>
              </a:rPr>
              <a:t>3</a:t>
            </a:r>
            <a:r>
              <a:rPr lang="zh-CN" altLang="en-US" sz="2800" b="1">
                <a:ea typeface="楷体_GB2312" pitchFamily="49" charset="-122"/>
              </a:rPr>
              <a:t>、幼年和成年时期，生长激素分泌不足或过多，对　人体有何影响？</a:t>
            </a:r>
            <a:br>
              <a:rPr lang="zh-CN" altLang="en-US" sz="2800" b="1">
                <a:ea typeface="楷体_GB2312" pitchFamily="49" charset="-122"/>
              </a:rPr>
            </a:br>
            <a:r>
              <a:rPr lang="en-US" altLang="zh-CN" sz="2800" b="1">
                <a:ea typeface="楷体_GB2312" pitchFamily="49" charset="-122"/>
              </a:rPr>
              <a:t>4</a:t>
            </a:r>
            <a:r>
              <a:rPr lang="zh-CN" altLang="en-US" sz="2800" b="1">
                <a:ea typeface="楷体_GB2312" pitchFamily="49" charset="-122"/>
              </a:rPr>
              <a:t>、从引起的原因上看，侏儒症与呆小症有区别吗？　巨人症和肢端肥大症有区别吗？</a:t>
            </a:r>
            <a:br>
              <a:rPr lang="zh-CN" altLang="en-US" sz="2800" b="1">
                <a:ea typeface="楷体_GB2312" pitchFamily="49" charset="-122"/>
              </a:rPr>
            </a:br>
            <a:r>
              <a:rPr lang="en-US" altLang="zh-CN" sz="2800" b="1">
                <a:ea typeface="楷体_GB2312" pitchFamily="49" charset="-122"/>
              </a:rPr>
              <a:t>5</a:t>
            </a:r>
            <a:r>
              <a:rPr lang="zh-CN" altLang="en-US" sz="2800" b="1">
                <a:ea typeface="楷体_GB2312" pitchFamily="49" charset="-122"/>
              </a:rPr>
              <a:t>、甲亢与地方性甲状腺肿是一回事吗？</a:t>
            </a:r>
            <a:br>
              <a:rPr lang="zh-CN" altLang="en-US" sz="2800" b="1">
                <a:ea typeface="楷体_GB2312" pitchFamily="49" charset="-122"/>
              </a:rPr>
            </a:br>
            <a:r>
              <a:rPr lang="en-US" altLang="zh-CN" sz="2800" b="1">
                <a:ea typeface="楷体_GB2312" pitchFamily="49" charset="-122"/>
              </a:rPr>
              <a:t>6</a:t>
            </a:r>
            <a:r>
              <a:rPr lang="zh-CN" altLang="en-US" sz="2800" b="1">
                <a:ea typeface="楷体_GB2312" pitchFamily="49" charset="-122"/>
              </a:rPr>
              <a:t>、为什么说胰腺既是外分泌腺，又是内分泌腺？</a:t>
            </a:r>
            <a:br>
              <a:rPr lang="zh-CN" altLang="en-US" sz="2800" b="1">
                <a:ea typeface="楷体_GB2312" pitchFamily="49" charset="-122"/>
              </a:rPr>
            </a:br>
            <a:r>
              <a:rPr lang="en-US" altLang="zh-CN" sz="2800" b="1">
                <a:ea typeface="楷体_GB2312" pitchFamily="49" charset="-122"/>
              </a:rPr>
              <a:t>7</a:t>
            </a:r>
            <a:r>
              <a:rPr lang="zh-CN" altLang="en-US" sz="2800" b="1">
                <a:ea typeface="楷体_GB2312" pitchFamily="49" charset="-122"/>
              </a:rPr>
              <a:t>、什么叫激素？激素对人体有何作用？它的作用有　何特点？</a:t>
            </a:r>
            <a:br>
              <a:rPr lang="zh-CN" altLang="en-US" sz="2800" b="1">
                <a:ea typeface="楷体_GB2312" pitchFamily="49" charset="-122"/>
              </a:rPr>
            </a:br>
            <a:r>
              <a:rPr lang="en-US" altLang="zh-CN" sz="2800" b="1">
                <a:ea typeface="楷体_GB2312" pitchFamily="49" charset="-122"/>
              </a:rPr>
              <a:t>8</a:t>
            </a:r>
            <a:r>
              <a:rPr lang="zh-CN" altLang="en-US" sz="2800" b="1">
                <a:ea typeface="楷体_GB2312" pitchFamily="49" charset="-122"/>
              </a:rPr>
              <a:t>、什么叫体液调节？体液调节与激素调节有何不同？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505200" y="381000"/>
            <a:ext cx="1295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垂体</a:t>
            </a:r>
          </a:p>
        </p:txBody>
      </p:sp>
      <p:pic>
        <p:nvPicPr>
          <p:cNvPr id="5123" name="垂体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52600"/>
            <a:ext cx="5486400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51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123"/>
                </p:tgtEl>
              </p:cMediaNode>
            </p:vide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51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3"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页脚占位符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/>
              <a:t>绿色圃中小学教育网http://www.lspjy.com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24000" y="1219200"/>
            <a:ext cx="1295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垂体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371600" y="4800600"/>
            <a:ext cx="18288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甲状腺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24000" y="5638800"/>
            <a:ext cx="1295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性腺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133600" y="2133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57200" y="1600200"/>
            <a:ext cx="1066800" cy="4419600"/>
            <a:chOff x="1488" y="577"/>
            <a:chExt cx="624" cy="1811"/>
          </a:xfrm>
        </p:grpSpPr>
        <p:sp>
          <p:nvSpPr>
            <p:cNvPr id="7202" name="Arc 9"/>
            <p:cNvSpPr>
              <a:spLocks/>
            </p:cNvSpPr>
            <p:nvPr/>
          </p:nvSpPr>
          <p:spPr bwMode="auto">
            <a:xfrm flipH="1">
              <a:off x="1488" y="577"/>
              <a:ext cx="624" cy="1789"/>
            </a:xfrm>
            <a:custGeom>
              <a:avLst/>
              <a:gdLst>
                <a:gd name="T0" fmla="*/ 0 w 21600"/>
                <a:gd name="T1" fmla="*/ 0 h 41571"/>
                <a:gd name="T2" fmla="*/ 7 w 21600"/>
                <a:gd name="T3" fmla="*/ 77 h 41571"/>
                <a:gd name="T4" fmla="*/ 0 w 21600"/>
                <a:gd name="T5" fmla="*/ 40 h 41571"/>
                <a:gd name="T6" fmla="*/ 0 60000 65536"/>
                <a:gd name="T7" fmla="*/ 0 60000 65536"/>
                <a:gd name="T8" fmla="*/ 0 60000 65536"/>
                <a:gd name="T9" fmla="*/ 0 w 21600"/>
                <a:gd name="T10" fmla="*/ 0 h 41571"/>
                <a:gd name="T11" fmla="*/ 21600 w 21600"/>
                <a:gd name="T12" fmla="*/ 41571 h 415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157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0350"/>
                    <a:pt x="16320" y="38236"/>
                    <a:pt x="8229" y="41570"/>
                  </a:cubicBezTo>
                </a:path>
                <a:path w="21600" h="4157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0350"/>
                    <a:pt x="16320" y="38236"/>
                    <a:pt x="8229" y="4157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03" name="Line 10"/>
            <p:cNvSpPr>
              <a:spLocks noChangeShapeType="1"/>
            </p:cNvSpPr>
            <p:nvPr/>
          </p:nvSpPr>
          <p:spPr bwMode="auto">
            <a:xfrm>
              <a:off x="1872" y="2352"/>
              <a:ext cx="84" cy="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743200" y="838200"/>
            <a:ext cx="762000" cy="1524000"/>
            <a:chOff x="1584" y="528"/>
            <a:chExt cx="480" cy="528"/>
          </a:xfrm>
        </p:grpSpPr>
        <p:sp>
          <p:nvSpPr>
            <p:cNvPr id="7198" name="Line 14"/>
            <p:cNvSpPr>
              <a:spLocks noChangeShapeType="1"/>
            </p:cNvSpPr>
            <p:nvPr/>
          </p:nvSpPr>
          <p:spPr bwMode="auto">
            <a:xfrm>
              <a:off x="1776" y="5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9" name="Line 15"/>
            <p:cNvSpPr>
              <a:spLocks noChangeShapeType="1"/>
            </p:cNvSpPr>
            <p:nvPr/>
          </p:nvSpPr>
          <p:spPr bwMode="auto">
            <a:xfrm>
              <a:off x="1776" y="52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0" name="Line 16"/>
            <p:cNvSpPr>
              <a:spLocks noChangeShapeType="1"/>
            </p:cNvSpPr>
            <p:nvPr/>
          </p:nvSpPr>
          <p:spPr bwMode="auto">
            <a:xfrm>
              <a:off x="1776" y="105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1" name="Line 17"/>
            <p:cNvSpPr>
              <a:spLocks noChangeShapeType="1"/>
            </p:cNvSpPr>
            <p:nvPr/>
          </p:nvSpPr>
          <p:spPr bwMode="auto">
            <a:xfrm>
              <a:off x="1584" y="81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505200" y="609600"/>
            <a:ext cx="1676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分泌不足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3505200" y="1905000"/>
            <a:ext cx="1676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分泌过多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5181600" y="1752600"/>
            <a:ext cx="762000" cy="838200"/>
            <a:chOff x="1584" y="528"/>
            <a:chExt cx="480" cy="528"/>
          </a:xfrm>
        </p:grpSpPr>
        <p:sp>
          <p:nvSpPr>
            <p:cNvPr id="7194" name="Line 27"/>
            <p:cNvSpPr>
              <a:spLocks noChangeShapeType="1"/>
            </p:cNvSpPr>
            <p:nvPr/>
          </p:nvSpPr>
          <p:spPr bwMode="auto">
            <a:xfrm>
              <a:off x="1776" y="5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5" name="Line 28"/>
            <p:cNvSpPr>
              <a:spLocks noChangeShapeType="1"/>
            </p:cNvSpPr>
            <p:nvPr/>
          </p:nvSpPr>
          <p:spPr bwMode="auto">
            <a:xfrm>
              <a:off x="1776" y="52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6" name="Line 29"/>
            <p:cNvSpPr>
              <a:spLocks noChangeShapeType="1"/>
            </p:cNvSpPr>
            <p:nvPr/>
          </p:nvSpPr>
          <p:spPr bwMode="auto">
            <a:xfrm>
              <a:off x="1776" y="105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7" name="Line 30"/>
            <p:cNvSpPr>
              <a:spLocks noChangeShapeType="1"/>
            </p:cNvSpPr>
            <p:nvPr/>
          </p:nvSpPr>
          <p:spPr bwMode="auto">
            <a:xfrm>
              <a:off x="1584" y="81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6096000" y="609600"/>
            <a:ext cx="1447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侏儒症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019800" y="1524000"/>
            <a:ext cx="8382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幼年</a:t>
            </a:r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7010400" y="1752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7391400" y="1524000"/>
            <a:ext cx="1447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巨人症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5943600" y="2362200"/>
            <a:ext cx="8382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成年</a:t>
            </a:r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>
            <a:off x="6781800" y="2590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7086600" y="2362200"/>
            <a:ext cx="2133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肢端肥大症</a:t>
            </a:r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>
            <a:off x="5105400" y="914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9272" name="Picture 56" descr="D:\Program Files\Founder Author Tool 31\Projects\生理\激素\Image\10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200400"/>
            <a:ext cx="4457700" cy="3486150"/>
          </a:xfrm>
          <a:prstGeom prst="rect">
            <a:avLst/>
          </a:prstGeom>
          <a:noFill/>
          <a:ln w="38100" cap="rnd">
            <a:solidFill>
              <a:srgbClr val="FF00FF"/>
            </a:solidFill>
            <a:prstDash val="sysDot"/>
            <a:miter lim="800000"/>
            <a:headEnd/>
            <a:tailEnd/>
          </a:ln>
        </p:spPr>
      </p:pic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1524000" y="1981200"/>
            <a:ext cx="4572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99"/>
                </a:solidFill>
                <a:ea typeface="楷体_GB2312" pitchFamily="49" charset="-122"/>
              </a:rPr>
              <a:t>促甲状腺激素</a:t>
            </a:r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381000" y="2667000"/>
            <a:ext cx="4572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99"/>
                </a:solidFill>
                <a:ea typeface="楷体_GB2312" pitchFamily="49" charset="-122"/>
              </a:rPr>
              <a:t>促性腺激素</a:t>
            </a:r>
          </a:p>
        </p:txBody>
      </p:sp>
      <p:sp>
        <p:nvSpPr>
          <p:cNvPr id="9276" name="Text Box 60"/>
          <p:cNvSpPr txBox="1">
            <a:spLocks noChangeArrowheads="1"/>
          </p:cNvSpPr>
          <p:nvPr/>
        </p:nvSpPr>
        <p:spPr bwMode="auto">
          <a:xfrm>
            <a:off x="2667000" y="609600"/>
            <a:ext cx="4572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99"/>
                </a:solidFill>
                <a:ea typeface="楷体_GB2312" pitchFamily="49" charset="-122"/>
              </a:rPr>
              <a:t>生长激素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autoUpdateAnimBg="0"/>
      <p:bldP spid="9220" grpId="0" autoUpdateAnimBg="0"/>
      <p:bldP spid="9221" grpId="0" animBg="1"/>
      <p:bldP spid="9235" grpId="0" autoUpdateAnimBg="0"/>
      <p:bldP spid="9241" grpId="0" autoUpdateAnimBg="0"/>
      <p:bldP spid="9249" grpId="0" autoUpdateAnimBg="0"/>
      <p:bldP spid="9254" grpId="0" autoUpdateAnimBg="0"/>
      <p:bldP spid="9255" grpId="0" animBg="1"/>
      <p:bldP spid="9256" grpId="0" autoUpdateAnimBg="0"/>
      <p:bldP spid="9257" grpId="0" autoUpdateAnimBg="0"/>
      <p:bldP spid="9258" grpId="0" animBg="1"/>
      <p:bldP spid="9259" grpId="0" autoUpdateAnimBg="0"/>
      <p:bldP spid="9260" grpId="0" animBg="1"/>
      <p:bldP spid="9273" grpId="0" autoUpdateAnimBg="0"/>
      <p:bldP spid="9275" grpId="0" autoUpdateAnimBg="0"/>
      <p:bldP spid="92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甲状腺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52600"/>
            <a:ext cx="5486400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657600" y="533400"/>
            <a:ext cx="18288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甲状腺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81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194"/>
                </p:tgtEl>
              </p:cMediaNode>
            </p:vide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81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4"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18288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甲状腺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62200" y="685800"/>
            <a:ext cx="1524000" cy="838200"/>
            <a:chOff x="1584" y="528"/>
            <a:chExt cx="480" cy="528"/>
          </a:xfrm>
        </p:grpSpPr>
        <p:sp>
          <p:nvSpPr>
            <p:cNvPr id="9230" name="Line 4"/>
            <p:cNvSpPr>
              <a:spLocks noChangeShapeType="1"/>
            </p:cNvSpPr>
            <p:nvPr/>
          </p:nvSpPr>
          <p:spPr bwMode="auto">
            <a:xfrm>
              <a:off x="1776" y="5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1" name="Line 5"/>
            <p:cNvSpPr>
              <a:spLocks noChangeShapeType="1"/>
            </p:cNvSpPr>
            <p:nvPr/>
          </p:nvSpPr>
          <p:spPr bwMode="auto">
            <a:xfrm>
              <a:off x="1776" y="52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2" name="Line 6"/>
            <p:cNvSpPr>
              <a:spLocks noChangeShapeType="1"/>
            </p:cNvSpPr>
            <p:nvPr/>
          </p:nvSpPr>
          <p:spPr bwMode="auto">
            <a:xfrm>
              <a:off x="1776" y="105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3" name="Line 7"/>
            <p:cNvSpPr>
              <a:spLocks noChangeShapeType="1"/>
            </p:cNvSpPr>
            <p:nvPr/>
          </p:nvSpPr>
          <p:spPr bwMode="auto">
            <a:xfrm>
              <a:off x="1584" y="81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038600" y="381000"/>
            <a:ext cx="1828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分泌不足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791200" y="68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810000" y="1143000"/>
            <a:ext cx="19050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分泌过多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715000" y="1447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781800" y="1143000"/>
            <a:ext cx="1447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甲亢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934200" y="457200"/>
            <a:ext cx="1447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_GB2312" pitchFamily="49" charset="-122"/>
              </a:rPr>
              <a:t>呆小症</a:t>
            </a:r>
          </a:p>
        </p:txBody>
      </p:sp>
      <p:pic>
        <p:nvPicPr>
          <p:cNvPr id="9226" name="Picture 14" descr="D:\Program Files\Founder Author Tool 31\Projects\生理\激素\Image\1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514600"/>
            <a:ext cx="5715000" cy="3606800"/>
          </a:xfrm>
          <a:prstGeom prst="rect">
            <a:avLst/>
          </a:prstGeom>
          <a:noFill/>
          <a:ln w="38100" cap="rnd">
            <a:solidFill>
              <a:srgbClr val="FF00FF"/>
            </a:solidFill>
            <a:prstDash val="sysDot"/>
            <a:miter lim="800000"/>
            <a:headEnd/>
            <a:tailEnd/>
          </a:ln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286000" y="533400"/>
            <a:ext cx="7620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99"/>
                </a:solidFill>
                <a:ea typeface="楷体_GB2312" pitchFamily="49" charset="-122"/>
              </a:rPr>
              <a:t>甲状腺激素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8" grpId="0" autoUpdateAnimBg="0"/>
      <p:bldP spid="10249" grpId="0" animBg="1"/>
      <p:bldP spid="10250" grpId="0" autoUpdateAnimBg="0"/>
      <p:bldP spid="10251" grpId="0" animBg="1"/>
      <p:bldP spid="10252" grpId="0" autoUpdateAnimBg="0"/>
      <p:bldP spid="10253" grpId="0" autoUpdateAnimBg="0"/>
      <p:bldP spid="1025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胰岛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52600"/>
            <a:ext cx="5486400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657600" y="457200"/>
            <a:ext cx="1295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ea typeface="楷体_GB2312" pitchFamily="49" charset="-122"/>
              </a:rPr>
              <a:t>胰岛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61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146"/>
                </p:tgtEl>
              </p:cMediaNode>
            </p:vide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7" dur="1" fill="hold"/>
                                        <p:tgtEl>
                                          <p:spTgt spid="61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"/>
                  </p:tgtEl>
                </p:cond>
              </p:nextCondLst>
            </p:seq>
          </p:childTnLst>
        </p:cTn>
      </p:par>
    </p:tnLst>
    <p:bldLst>
      <p:bldP spid="6147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167</Words>
  <Application>Microsoft Office PowerPoint</Application>
  <PresentationFormat>全屏显示(4:3)</PresentationFormat>
  <Paragraphs>59</Paragraphs>
  <Slides>13</Slides>
  <Notes>0</Notes>
  <HiddenSlides>0</HiddenSlides>
  <MMClips>3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楷体_GB2312</vt:lpstr>
      <vt:lpstr>宋体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xiaowei cui</cp:lastModifiedBy>
  <cp:revision>2</cp:revision>
  <dcterms:created xsi:type="dcterms:W3CDTF">2004-02-18T13:40:22Z</dcterms:created>
  <dcterms:modified xsi:type="dcterms:W3CDTF">2016-08-03T05:50:05Z</dcterms:modified>
</cp:coreProperties>
</file>